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handoutMasterIdLst>
    <p:handoutMasterId r:id="rId148"/>
  </p:handoutMasterIdLst>
  <p:sldIdLst>
    <p:sldId id="327" r:id="rId2"/>
    <p:sldId id="414" r:id="rId3"/>
    <p:sldId id="346" r:id="rId4"/>
    <p:sldId id="372" r:id="rId5"/>
    <p:sldId id="373" r:id="rId6"/>
    <p:sldId id="428" r:id="rId7"/>
    <p:sldId id="429" r:id="rId8"/>
    <p:sldId id="413" r:id="rId9"/>
    <p:sldId id="334" r:id="rId10"/>
    <p:sldId id="336" r:id="rId11"/>
    <p:sldId id="339" r:id="rId12"/>
    <p:sldId id="335" r:id="rId13"/>
    <p:sldId id="337" r:id="rId14"/>
    <p:sldId id="338" r:id="rId15"/>
    <p:sldId id="374" r:id="rId16"/>
    <p:sldId id="350" r:id="rId17"/>
    <p:sldId id="386" r:id="rId18"/>
    <p:sldId id="353" r:id="rId19"/>
    <p:sldId id="354" r:id="rId20"/>
    <p:sldId id="355" r:id="rId21"/>
    <p:sldId id="356" r:id="rId22"/>
    <p:sldId id="361" r:id="rId23"/>
    <p:sldId id="357" r:id="rId24"/>
    <p:sldId id="480" r:id="rId25"/>
    <p:sldId id="364" r:id="rId26"/>
    <p:sldId id="371" r:id="rId27"/>
    <p:sldId id="375" r:id="rId28"/>
    <p:sldId id="365" r:id="rId29"/>
    <p:sldId id="366" r:id="rId30"/>
    <p:sldId id="367" r:id="rId31"/>
    <p:sldId id="368" r:id="rId32"/>
    <p:sldId id="370" r:id="rId33"/>
    <p:sldId id="369" r:id="rId34"/>
    <p:sldId id="351" r:id="rId35"/>
    <p:sldId id="376" r:id="rId36"/>
    <p:sldId id="377" r:id="rId37"/>
    <p:sldId id="378" r:id="rId38"/>
    <p:sldId id="380" r:id="rId39"/>
    <p:sldId id="379" r:id="rId40"/>
    <p:sldId id="381" r:id="rId41"/>
    <p:sldId id="329" r:id="rId42"/>
    <p:sldId id="382" r:id="rId43"/>
    <p:sldId id="383" r:id="rId44"/>
    <p:sldId id="390" r:id="rId45"/>
    <p:sldId id="393" r:id="rId46"/>
    <p:sldId id="389" r:id="rId47"/>
    <p:sldId id="394" r:id="rId48"/>
    <p:sldId id="384" r:id="rId49"/>
    <p:sldId id="385" r:id="rId50"/>
    <p:sldId id="392" r:id="rId51"/>
    <p:sldId id="387" r:id="rId52"/>
    <p:sldId id="388" r:id="rId53"/>
    <p:sldId id="391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439" r:id="rId79"/>
    <p:sldId id="440" r:id="rId80"/>
    <p:sldId id="444" r:id="rId81"/>
    <p:sldId id="445" r:id="rId82"/>
    <p:sldId id="331" r:id="rId83"/>
    <p:sldId id="475" r:id="rId84"/>
    <p:sldId id="481" r:id="rId85"/>
    <p:sldId id="482" r:id="rId86"/>
    <p:sldId id="483" r:id="rId87"/>
    <p:sldId id="484" r:id="rId88"/>
    <p:sldId id="485" r:id="rId89"/>
    <p:sldId id="406" r:id="rId90"/>
    <p:sldId id="408" r:id="rId91"/>
    <p:sldId id="409" r:id="rId92"/>
    <p:sldId id="407" r:id="rId93"/>
    <p:sldId id="486" r:id="rId94"/>
    <p:sldId id="410" r:id="rId95"/>
    <p:sldId id="452" r:id="rId96"/>
    <p:sldId id="448" r:id="rId97"/>
    <p:sldId id="450" r:id="rId98"/>
    <p:sldId id="449" r:id="rId99"/>
    <p:sldId id="451" r:id="rId100"/>
    <p:sldId id="453" r:id="rId101"/>
    <p:sldId id="454" r:id="rId102"/>
    <p:sldId id="455" r:id="rId103"/>
    <p:sldId id="476" r:id="rId104"/>
    <p:sldId id="477" r:id="rId105"/>
    <p:sldId id="478" r:id="rId106"/>
    <p:sldId id="456" r:id="rId107"/>
    <p:sldId id="457" r:id="rId108"/>
    <p:sldId id="458" r:id="rId109"/>
    <p:sldId id="459" r:id="rId110"/>
    <p:sldId id="460" r:id="rId111"/>
    <p:sldId id="461" r:id="rId112"/>
    <p:sldId id="462" r:id="rId113"/>
    <p:sldId id="463" r:id="rId114"/>
    <p:sldId id="332" r:id="rId115"/>
    <p:sldId id="474" r:id="rId116"/>
    <p:sldId id="466" r:id="rId117"/>
    <p:sldId id="469" r:id="rId118"/>
    <p:sldId id="467" r:id="rId119"/>
    <p:sldId id="473" r:id="rId120"/>
    <p:sldId id="470" r:id="rId121"/>
    <p:sldId id="471" r:id="rId122"/>
    <p:sldId id="472" r:id="rId123"/>
    <p:sldId id="497" r:id="rId124"/>
    <p:sldId id="487" r:id="rId125"/>
    <p:sldId id="495" r:id="rId126"/>
    <p:sldId id="488" r:id="rId127"/>
    <p:sldId id="489" r:id="rId128"/>
    <p:sldId id="490" r:id="rId129"/>
    <p:sldId id="491" r:id="rId130"/>
    <p:sldId id="492" r:id="rId131"/>
    <p:sldId id="493" r:id="rId132"/>
    <p:sldId id="494" r:id="rId133"/>
    <p:sldId id="333" r:id="rId134"/>
    <p:sldId id="418" r:id="rId135"/>
    <p:sldId id="419" r:id="rId136"/>
    <p:sldId id="420" r:id="rId137"/>
    <p:sldId id="421" r:id="rId138"/>
    <p:sldId id="422" r:id="rId139"/>
    <p:sldId id="423" r:id="rId140"/>
    <p:sldId id="424" r:id="rId141"/>
    <p:sldId id="425" r:id="rId142"/>
    <p:sldId id="426" r:id="rId143"/>
    <p:sldId id="427" r:id="rId144"/>
    <p:sldId id="464" r:id="rId145"/>
    <p:sldId id="465" r:id="rId146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1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482"/>
            <p14:sldId id="483"/>
            <p14:sldId id="484"/>
            <p14:sldId id="485"/>
            <p14:sldId id="406"/>
            <p14:sldId id="408"/>
            <p14:sldId id="409"/>
            <p14:sldId id="407"/>
            <p14:sldId id="486"/>
            <p14:sldId id="410"/>
            <p14:sldId id="452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6"/>
            <p14:sldId id="469"/>
            <p14:sldId id="467"/>
            <p14:sldId id="473"/>
            <p14:sldId id="470"/>
            <p14:sldId id="471"/>
            <p14:sldId id="472"/>
            <p14:sldId id="497"/>
            <p14:sldId id="487"/>
            <p14:sldId id="495"/>
            <p14:sldId id="488"/>
            <p14:sldId id="489"/>
            <p14:sldId id="490"/>
            <p14:sldId id="491"/>
            <p14:sldId id="492"/>
            <p14:sldId id="493"/>
            <p14:sldId id="494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70" d="100"/>
          <a:sy n="70" d="100"/>
        </p:scale>
        <p:origin x="-145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15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18/02/2019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Autre modèle consistant à créer des objets par addition.</a:t>
            </a:r>
          </a:p>
          <a:p>
            <a:pPr marL="0" indent="0">
              <a:buNone/>
            </a:pPr>
            <a:r>
              <a:rPr lang="fr-FR" dirty="0"/>
              <a:t>Les objets JavaScript supportant l’extension dynamique, </a:t>
            </a:r>
            <a:br>
              <a:rPr lang="fr-FR" dirty="0"/>
            </a:br>
            <a:r>
              <a:rPr lang="fr-FR" dirty="0"/>
              <a:t>ce pattern est extrêmement simple à mettre en </a:t>
            </a:r>
            <a:r>
              <a:rPr lang="fr-FR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1800" dirty="0" smtClean="0"/>
              <a:t>L’opération de composition est ordonnée de telle sorte qu’en cas de conflit de noms de propriété, l’un des objets opérandes impose sa valeur: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96952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KeyboardObserver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coder un 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String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Dans les autres cas, vous pouvez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itérateur</a:t>
            </a:r>
            <a:r>
              <a:rPr lang="fr-FR" dirty="0" smtClean="0"/>
              <a:t> lorsqu’il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retournant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la suite.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sur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28670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53136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54796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653136"/>
            <a:ext cx="4474096" cy="103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évite de surcharger les objets en propriétés avec de la composition d’objets ou de la délégation par prototype.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2830284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916832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90364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/>
              <a:t>features</a:t>
            </a:r>
            <a:r>
              <a:rPr lang="fr-FR" dirty="0"/>
              <a:t> principales</a:t>
            </a:r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6792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556792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Version actuelle: 3.0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Complexité</a:t>
            </a:r>
            <a:r>
              <a:rPr lang="fr-FR" sz="2000" dirty="0"/>
              <a:t>: </a:t>
            </a:r>
            <a:r>
              <a:rPr lang="fr-FR" sz="2000" b="1" dirty="0"/>
              <a:t>+</a:t>
            </a:r>
            <a:r>
              <a:rPr lang="fr-FR" sz="2000" dirty="0"/>
              <a:t>    </a:t>
            </a:r>
            <a:r>
              <a:rPr lang="fr-FR" sz="2000" dirty="0" smtClean="0"/>
              <a:t>    Risque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br>
              <a:rPr lang="fr-FR" sz="2000" b="1" dirty="0" smtClean="0"/>
            </a:b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Version actuelle: 0.80</a:t>
            </a:r>
          </a:p>
          <a:p>
            <a:pPr>
              <a:spcBef>
                <a:spcPts val="1200"/>
              </a:spcBef>
            </a:pPr>
            <a:r>
              <a:rPr lang="fr-FR" sz="2000" dirty="0" err="1"/>
              <a:t>Transpilation</a:t>
            </a:r>
            <a:r>
              <a:rPr lang="fr-FR" sz="2000" dirty="0"/>
              <a:t> 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Complexité</a:t>
            </a:r>
            <a:r>
              <a:rPr lang="fr-FR" sz="2000" dirty="0"/>
              <a:t>: </a:t>
            </a:r>
            <a:r>
              <a:rPr lang="fr-FR" sz="2000" b="1" dirty="0" smtClean="0"/>
              <a:t>-</a:t>
            </a:r>
            <a:r>
              <a:rPr lang="fr-FR" sz="2000" dirty="0" smtClean="0"/>
              <a:t>        Risque</a:t>
            </a:r>
            <a:r>
              <a:rPr lang="fr-FR" sz="2000" dirty="0"/>
              <a:t>: </a:t>
            </a:r>
            <a:r>
              <a:rPr lang="fr-FR" sz="2000" b="1" dirty="0" smtClean="0"/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178696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/>
              <a:t>,</a:t>
            </a:r>
            <a:r>
              <a:rPr lang="fr-FR" sz="1600" dirty="0" smtClean="0"/>
              <a:t> </a:t>
            </a:r>
            <a:r>
              <a:rPr lang="fr-FR" sz="1600" dirty="0"/>
              <a:t>TC39 </a:t>
            </a:r>
            <a:r>
              <a:rPr lang="fr-FR" sz="1600" dirty="0" smtClean="0"/>
              <a:t>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/>
              <a:t>Primitives </a:t>
            </a:r>
            <a:r>
              <a:rPr lang="fr-FR" sz="1600" dirty="0" smtClean="0"/>
              <a:t>et Objets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smtClean="0"/>
              <a:t>Prototypes et constructeurs</a:t>
            </a:r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106688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Spread/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, Sets, </a:t>
            </a:r>
            <a:r>
              <a:rPr lang="fr-FR" sz="1700" dirty="0" err="1" smtClean="0"/>
              <a:t>Symbols</a:t>
            </a:r>
            <a:endParaRPr lang="fr-FR" sz="1700" dirty="0" smtClean="0"/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/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228184" y="1628800"/>
            <a:ext cx="2818656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err="1" smtClean="0"/>
              <a:t>Iterables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Opérations sur listes</a:t>
            </a:r>
          </a:p>
          <a:p>
            <a:pPr lvl="1"/>
            <a:r>
              <a:rPr lang="fr-FR" dirty="0" smtClean="0"/>
              <a:t>Composition</a:t>
            </a:r>
            <a:endParaRPr lang="fr-FR" sz="3200" dirty="0" smtClean="0"/>
          </a:p>
          <a:p>
            <a:pPr lvl="1"/>
            <a:r>
              <a:rPr lang="fr-FR" dirty="0" err="1" smtClean="0"/>
              <a:t>Currying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8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clé: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085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466184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Prototypes et délégation</a:t>
            </a:r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propriétés cachées,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 </a:t>
            </a:r>
            <a:r>
              <a:rPr lang="fr-FR" sz="2000" dirty="0" smtClean="0"/>
              <a:t>(ou </a:t>
            </a:r>
            <a:r>
              <a:rPr lang="fr-FR" sz="2000" b="1" dirty="0" smtClean="0"/>
              <a:t>héritées</a:t>
            </a:r>
            <a:r>
              <a:rPr lang="fr-FR" sz="2000" dirty="0" smtClean="0"/>
              <a:t>).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852936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On sait le différencier d’une déclaration d’objet</a:t>
            </a:r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4149080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ES6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910862"/>
              </p:ext>
            </p:extLst>
          </p:nvPr>
        </p:nvGraphicFramePr>
        <p:xfrm>
          <a:off x="1331640" y="1988840"/>
          <a:ext cx="6768752" cy="1828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60240"/>
                <a:gridCol w="2160240"/>
                <a:gridCol w="24482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Scope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Réassignable</a:t>
                      </a:r>
                      <a:r>
                        <a:rPr lang="fr-FR" sz="2400" dirty="0" smtClean="0"/>
                        <a:t> ?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fonction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oui</a:t>
                      </a:r>
                      <a:endParaRPr lang="fr-FR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bloc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non</a:t>
                      </a:r>
                      <a:endParaRPr lang="fr-FR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03648" y="6099960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est appelée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4653136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est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(en tant que </a:t>
            </a:r>
            <a:r>
              <a:rPr lang="fr-FR" sz="2000" b="1" dirty="0" smtClean="0"/>
              <a:t>méthode</a:t>
            </a:r>
            <a:r>
              <a:rPr lang="fr-FR" sz="2000" dirty="0" smtClean="0"/>
              <a:t>), l’objet parent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9</a:t>
            </a:r>
            <a:r>
              <a:rPr lang="fr-FR" dirty="0" smtClean="0"/>
              <a:t> à 13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  <a:endParaRPr lang="fr-FR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Sucre syntaxique : expressivité vs lisibilité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Destructuring</a:t>
            </a:r>
            <a:r>
              <a:rPr lang="fr-FR" dirty="0" smtClean="0"/>
              <a:t>, spread, tout ça peut être combiné…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2132856"/>
            <a:ext cx="735330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avec flèche 9"/>
          <p:cNvCxnSpPr/>
          <p:nvPr/>
        </p:nvCxnSpPr>
        <p:spPr>
          <a:xfrm>
            <a:off x="7164288" y="2780928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644008" y="278092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35696" y="285293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895350" y="3501008"/>
            <a:ext cx="24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Spread </a:t>
            </a:r>
            <a:r>
              <a:rPr lang="fr-FR" dirty="0" err="1" smtClean="0">
                <a:solidFill>
                  <a:schemeClr val="accent1"/>
                </a:solidFill>
              </a:rPr>
              <a:t>properties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47864" y="3491716"/>
            <a:ext cx="26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Computed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property</a:t>
            </a:r>
            <a:r>
              <a:rPr lang="fr-FR" dirty="0" smtClean="0">
                <a:solidFill>
                  <a:schemeClr val="accent1"/>
                </a:solidFill>
              </a:rPr>
              <a:t> key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28184" y="3491716"/>
            <a:ext cx="284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Destructuring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assignment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424891" y="5657701"/>
            <a:ext cx="244827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sucre, délicieux mais à consommer avec modération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4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10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9675"/>
            <a:ext cx="7621587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assez faible en 2018: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14 à 16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r>
              <a:rPr lang="fr-FR" sz="2000" dirty="0"/>
              <a:t>C</a:t>
            </a:r>
            <a:r>
              <a:rPr lang="fr-FR" sz="2000" dirty="0" smtClean="0"/>
              <a:t>ette valeur peut être disponible immédiatement ou ne peut jamais </a:t>
            </a:r>
            <a:r>
              <a:rPr lang="fr-FR" sz="2000" dirty="0"/>
              <a:t>l’être</a:t>
            </a:r>
            <a:r>
              <a:rPr lang="fr-FR" sz="2000" dirty="0" smtClean="0"/>
              <a:t>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peut être dans 4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</a:p>
          <a:p>
            <a:pPr lvl="1"/>
            <a:r>
              <a:rPr lang="fr-FR" b="1" i="1" dirty="0" err="1" smtClean="0"/>
              <a:t>settled</a:t>
            </a:r>
            <a:r>
              <a:rPr lang="fr-FR" dirty="0" smtClean="0"/>
              <a:t>: la promesse a été annulée dans le contexte parent, l’opération asynchrone se poursuit mais ne déclenchera rien.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6295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Une des classes aux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17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concepts réels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Tout objet a une propriété interne appelée </a:t>
            </a:r>
            <a:r>
              <a:rPr lang="fr-FR" b="1" dirty="0" smtClean="0"/>
              <a:t>prototype</a:t>
            </a:r>
          </a:p>
          <a:p>
            <a:r>
              <a:rPr lang="fr-FR" dirty="0" smtClean="0"/>
              <a:t>Ce lien sert à </a:t>
            </a:r>
            <a:r>
              <a:rPr lang="fr-FR" b="1" dirty="0" smtClean="0"/>
              <a:t>déléguer </a:t>
            </a:r>
            <a:r>
              <a:rPr lang="fr-FR" dirty="0" smtClean="0"/>
              <a:t>des propriétés à un autre objet</a:t>
            </a:r>
            <a:endParaRPr lang="fr-FR" dirty="0" smtClean="0"/>
          </a:p>
          <a:p>
            <a:r>
              <a:rPr lang="fr-FR" dirty="0" smtClean="0"/>
              <a:t>Tout objet peut être le prototype d’un autre </a:t>
            </a:r>
            <a:r>
              <a:rPr lang="fr-FR" dirty="0" smtClean="0"/>
              <a:t>objet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7452320" cy="374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obj.prop</a:t>
            </a:r>
            <a:r>
              <a:rPr lang="fr-FR" dirty="0"/>
              <a:t>, la propriété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elle est recherchée dans le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, puis dans le prototype du prototype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dirty="0"/>
              <a:t> 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Les fonctions peuvent être invoquées en tant que constructeur avec l’opérateur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A l’invocation de </a:t>
            </a:r>
            <a:r>
              <a:rPr lang="fr-FR" sz="20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 smtClean="0">
                <a:cs typeface="Consolas" panose="020B0609020204030204" pitchFamily="49" charset="0"/>
              </a:rPr>
              <a:t>, un objet est créé 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>
                <a:cs typeface="Consolas" panose="020B0609020204030204" pitchFamily="49" charset="0"/>
              </a:rPr>
              <a:t>Cet objet est accessible via le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 et retourné par défaut dans la fonction constructeur.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/>
            </a:r>
            <a:br>
              <a:rPr lang="fr-FR" sz="2000" dirty="0">
                <a:cs typeface="Consolas" panose="020B0609020204030204" pitchFamily="49" charset="0"/>
              </a:rPr>
            </a:b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cs typeface="Consolas" panose="020B0609020204030204" pitchFamily="49" charset="0"/>
              </a:rPr>
              <a:t> détermine si une instance a été créée par un certain constructeur:</a:t>
            </a:r>
            <a:br>
              <a:rPr lang="fr-FR" sz="2000" dirty="0" smtClean="0">
                <a:cs typeface="Consolas" panose="020B0609020204030204" pitchFamily="49" charset="0"/>
              </a:rPr>
            </a:br>
            <a:endParaRPr lang="fr-FR" sz="2000" dirty="0" smtClean="0"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 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endParaRPr lang="fr-FR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 smtClean="0"/>
              <a:t>16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835696" y="6165304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les </a:t>
            </a:r>
            <a:r>
              <a:rPr lang="fr-FR" i="1" dirty="0" smtClean="0">
                <a:cs typeface="Consolas" panose="020B0609020204030204" pitchFamily="49" charset="0"/>
              </a:rPr>
              <a:t>constructeurs </a:t>
            </a:r>
            <a:r>
              <a:rPr lang="fr-FR" i="1" dirty="0">
                <a:cs typeface="Consolas" panose="020B0609020204030204" pitchFamily="49" charset="0"/>
              </a:rPr>
              <a:t>commencent par une </a:t>
            </a:r>
            <a:r>
              <a:rPr lang="fr-FR" i="1" dirty="0" smtClean="0">
                <a:cs typeface="Consolas" panose="020B0609020204030204" pitchFamily="49" charset="0"/>
              </a:rPr>
              <a:t>majuscule.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POO JS,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</a:t>
            </a:r>
            <a:r>
              <a:rPr lang="fr-FR" dirty="0">
                <a:cs typeface="Consolas" panose="020B0609020204030204" pitchFamily="49" charset="0"/>
              </a:rPr>
              <a:t>parents ne 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cs typeface="Consolas" panose="020B0609020204030204" pitchFamily="49" charset="0"/>
              </a:rPr>
              <a:t>peuvent ne pas avoir la même interface,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cs typeface="Consolas" panose="020B0609020204030204" pitchFamily="49" charset="0"/>
              </a:rPr>
              <a:t>confusants</a:t>
            </a:r>
            <a:r>
              <a:rPr lang="fr-FR" dirty="0" smtClean="0">
                <a:cs typeface="Consolas" panose="020B0609020204030204" pitchFamily="49" charset="0"/>
              </a:rPr>
              <a:t>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parent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Rhino,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484784"/>
            <a:ext cx="75438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5288732" cy="299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2843411" cy="97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5796136" y="3356992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parents ne 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parents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instances créées,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une classe n’est pas invoquée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Rappel: classes !=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Il n’y a pas de classes en JavaScript, mais le mot est utilisé par abus de langage pour désigner un constructeur et son prototype associé</a:t>
            </a:r>
            <a:r>
              <a:rPr lang="fr-FR" dirty="0" smtClean="0"/>
              <a:t>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Un prototype est un objet comme un autre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</a:t>
            </a:r>
            <a:r>
              <a:rPr lang="fr-FR" dirty="0" smtClean="0"/>
              <a:t>peut </a:t>
            </a:r>
            <a:r>
              <a:rPr lang="fr-FR" dirty="0" smtClean="0"/>
              <a:t>donc être </a:t>
            </a:r>
            <a:r>
              <a:rPr lang="fr-FR" dirty="0" smtClean="0"/>
              <a:t>manipulé comme n’importe quel objet : 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assigné par référence, passé en paramètre, exporté comme module... </a:t>
            </a: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De plus: </a:t>
            </a:r>
            <a:r>
              <a:rPr lang="fr-FR" b="1" dirty="0" smtClean="0"/>
              <a:t>héritage !== délégation</a:t>
            </a:r>
            <a:br>
              <a:rPr lang="fr-FR" b="1" dirty="0" smtClean="0"/>
            </a:b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dirty="0" smtClean="0"/>
              <a:t>Un objet n’hérite pas des propriétés de son prototype, mais il les lui délègue: ce ne sont pas ses propriétés propres</a:t>
            </a: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 smtClean="0"/>
              <a:t>Délégation </a:t>
            </a:r>
            <a:r>
              <a:rPr lang="fr-FR" sz="3600" dirty="0" smtClean="0"/>
              <a:t>!== héritage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628800"/>
            <a:ext cx="8496944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Dans le cadre de la POO avec prototypes, déléguer peut signifier :</a:t>
            </a:r>
          </a:p>
          <a:p>
            <a:r>
              <a:rPr lang="fr-FR" sz="2000" dirty="0" smtClean="0"/>
              <a:t>fournir des valeurs par défaut</a:t>
            </a:r>
          </a:p>
          <a:p>
            <a:r>
              <a:rPr lang="fr-FR" sz="2000" dirty="0" smtClean="0"/>
              <a:t>fournir une implémentation générique d’une méthode</a:t>
            </a:r>
          </a:p>
          <a:p>
            <a:r>
              <a:rPr lang="fr-FR" sz="2000" dirty="0" smtClean="0"/>
              <a:t>implémenter des comportements de base 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 smtClean="0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261717"/>
            <a:ext cx="65341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397023"/>
            <a:ext cx="8280920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 prototype parent n’est ni une interface ni un contrat à remplir pour l’objet, mais une base d’API sur laquelle se reposer</a:t>
            </a:r>
            <a:r>
              <a:rPr lang="fr-FR" dirty="0" smtClean="0"/>
              <a:t>. Contrairement à l’héritage classique, on nomme généralement </a:t>
            </a:r>
            <a:r>
              <a:rPr lang="fr-FR" dirty="0" smtClean="0"/>
              <a:t>des </a:t>
            </a:r>
            <a:r>
              <a:rPr lang="fr-FR" dirty="0" smtClean="0"/>
              <a:t>propriétés </a:t>
            </a:r>
            <a:r>
              <a:rPr lang="fr-FR" dirty="0"/>
              <a:t>enfant </a:t>
            </a:r>
            <a:r>
              <a:rPr lang="fr-FR" dirty="0" smtClean="0"/>
              <a:t>différentes de </a:t>
            </a:r>
            <a:r>
              <a:rPr lang="fr-FR" dirty="0"/>
              <a:t>celles du parent plutôt que de les </a:t>
            </a:r>
            <a:r>
              <a:rPr lang="fr-FR" dirty="0" smtClean="0"/>
              <a:t>surcharger.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125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" y="1988840"/>
            <a:ext cx="385068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600400" cy="378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délégation: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18/02/2019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</a:t>
            </a:r>
            <a:r>
              <a:rPr lang="fr-FR" b="1" u="sng" dirty="0" smtClean="0"/>
              <a:t>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5191</Words>
  <Application>Microsoft Office PowerPoint</Application>
  <PresentationFormat>Affichage à l'écran (4:3)</PresentationFormat>
  <Paragraphs>1453</Paragraphs>
  <Slides>145</Slides>
  <Notes>22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145</vt:i4>
      </vt:variant>
    </vt:vector>
  </HeadingPairs>
  <TitlesOfParts>
    <vt:vector size="146" baseType="lpstr">
      <vt:lpstr>Clarté</vt:lpstr>
      <vt:lpstr>Javascript Avancé</vt:lpstr>
      <vt:lpstr>Agenda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Sucre syntaxique : expressivité vs lisibilité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Délégation au prototype</vt:lpstr>
      <vt:lpstr>Méthodes liées aux prototypes</vt:lpstr>
      <vt:lpstr>Prototypes et constructeurs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Rappel: classes != prototypes</vt:lpstr>
      <vt:lpstr>Délégation !== héritage</vt:lpstr>
      <vt:lpstr>class vs Object.create: exemple</vt:lpstr>
      <vt:lpstr>Présentation PowerPoint</vt:lpstr>
      <vt:lpstr>class vs Object.create: exemple</vt:lpstr>
      <vt:lpstr>Pattern délégation: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Sylvain Pollet-Villard</cp:lastModifiedBy>
  <cp:revision>558</cp:revision>
  <cp:lastPrinted>2018-09-27T09:24:57Z</cp:lastPrinted>
  <dcterms:created xsi:type="dcterms:W3CDTF">2017-12-12T17:01:35Z</dcterms:created>
  <dcterms:modified xsi:type="dcterms:W3CDTF">2019-02-18T18:16:32Z</dcterms:modified>
</cp:coreProperties>
</file>